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7" r:id="rId4"/>
    <p:sldId id="259" r:id="rId5"/>
    <p:sldId id="260" r:id="rId6"/>
    <p:sldId id="261" r:id="rId7"/>
    <p:sldId id="262" r:id="rId8"/>
    <p:sldId id="263" r:id="rId9"/>
    <p:sldId id="264" r:id="rId10"/>
    <p:sldId id="266" r:id="rId11"/>
    <p:sldId id="265"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90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8B91DB-0618-534A-9EC6-9AF7271DEE83}" type="datetimeFigureOut">
              <a:rPr lang="en-US" smtClean="0"/>
              <a:t>4/24/12</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14B47FEE-B99D-8448-ABB2-480FFA5ACB40}" type="slidenum">
              <a:rPr lang="en-US" smtClean="0"/>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C8B91DB-0618-534A-9EC6-9AF7271DEE83}" type="datetimeFigureOut">
              <a:rPr lang="en-US" smtClean="0"/>
              <a:t>4/24/12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8B91DB-0618-534A-9EC6-9AF7271DEE83}" type="datetimeFigureOut">
              <a:rPr lang="en-US" smtClean="0"/>
              <a:t>4/24/12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8B91DB-0618-534A-9EC6-9AF7271DEE83}" type="datetimeFigureOut">
              <a:rPr lang="en-US" smtClean="0"/>
              <a:t>4/24/12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B47FEE-B99D-8448-ABB2-480FFA5ACB40}" type="slidenum">
              <a:rPr lang="en-US" smtClean="0"/>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8B91DB-0618-534A-9EC6-9AF7271DEE83}" type="datetimeFigureOut">
              <a:rPr lang="en-US" smtClean="0"/>
              <a:t>4/24/12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8B91DB-0618-534A-9EC6-9AF7271DEE83}" type="datetimeFigureOut">
              <a:rPr lang="en-US" smtClean="0"/>
              <a:t>4/24/12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14B47FEE-B99D-8448-ABB2-480FFA5ACB40}" type="slidenum">
              <a:rPr lang="en-US" smtClean="0"/>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C8B91DB-0618-534A-9EC6-9AF7271DEE83}" type="datetimeFigureOut">
              <a:rPr lang="en-US" smtClean="0"/>
              <a:t>4/24/12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B47FEE-B99D-8448-ABB2-480FFA5ACB40}" type="slidenum">
              <a:rPr lang="en-US" smtClean="0"/>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8B91DB-0618-534A-9EC6-9AF7271DEE83}" type="datetimeFigureOut">
              <a:rPr lang="en-US" smtClean="0"/>
              <a:t>4/24/12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B47FEE-B99D-8448-ABB2-480FFA5ACB40}" type="slidenum">
              <a:rPr lang="en-US" smtClean="0"/>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C8B91DB-0618-534A-9EC6-9AF7271DEE83}" type="datetimeFigureOut">
              <a:rPr lang="en-US" smtClean="0"/>
              <a:t>4/24/12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B47FEE-B99D-8448-ABB2-480FFA5ACB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3C8B91DB-0618-534A-9EC6-9AF7271DEE83}" type="datetimeFigureOut">
              <a:rPr lang="en-US" smtClean="0"/>
              <a:t>4/24/12</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14B47FEE-B99D-8448-ABB2-480FFA5ACB40}" type="slidenum">
              <a:rPr lang="en-US" smtClean="0"/>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Running a Music Department	</a:t>
            </a:r>
            <a:endParaRPr lang="en-US" dirty="0"/>
          </a:p>
        </p:txBody>
      </p:sp>
      <p:sp>
        <p:nvSpPr>
          <p:cNvPr id="3" name="Subtitle 2"/>
          <p:cNvSpPr>
            <a:spLocks noGrp="1"/>
          </p:cNvSpPr>
          <p:nvPr>
            <p:ph type="subTitle" idx="1"/>
          </p:nvPr>
        </p:nvSpPr>
        <p:spPr/>
        <p:txBody>
          <a:bodyPr/>
          <a:lstStyle/>
          <a:p>
            <a:r>
              <a:rPr lang="en-US" dirty="0" smtClean="0"/>
              <a:t>The logistics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Library</a:t>
            </a:r>
            <a:endParaRPr lang="en-US" dirty="0"/>
          </a:p>
        </p:txBody>
      </p:sp>
      <p:sp>
        <p:nvSpPr>
          <p:cNvPr id="3" name="Content Placeholder 2"/>
          <p:cNvSpPr>
            <a:spLocks noGrp="1"/>
          </p:cNvSpPr>
          <p:nvPr>
            <p:ph idx="1"/>
          </p:nvPr>
        </p:nvSpPr>
        <p:spPr>
          <a:xfrm>
            <a:off x="658813" y="2286000"/>
            <a:ext cx="7824787" cy="3840163"/>
          </a:xfrm>
        </p:spPr>
        <p:txBody>
          <a:bodyPr/>
          <a:lstStyle/>
          <a:p>
            <a:r>
              <a:rPr lang="en-US" dirty="0" smtClean="0"/>
              <a:t>Organized – separate room</a:t>
            </a:r>
          </a:p>
          <a:p>
            <a:r>
              <a:rPr lang="en-US" dirty="0" smtClean="0"/>
              <a:t>Within a district, shared library</a:t>
            </a:r>
          </a:p>
          <a:p>
            <a:r>
              <a:rPr lang="en-US" dirty="0" smtClean="0"/>
              <a:t>Catalogued – Title, Composer, Number, Classification</a:t>
            </a:r>
          </a:p>
          <a:p>
            <a:r>
              <a:rPr lang="en-US" dirty="0" smtClean="0"/>
              <a:t>Stored – Filing Cabinets, envelopes, boxes</a:t>
            </a:r>
            <a:endParaRPr lang="en-US" dirty="0"/>
          </a:p>
        </p:txBody>
      </p:sp>
    </p:spTree>
    <p:extLst>
      <p:ext uri="{BB962C8B-B14F-4D97-AF65-F5344CB8AC3E}">
        <p14:creationId xmlns:p14="http://schemas.microsoft.com/office/powerpoint/2010/main" val="1383706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518682" y="2286000"/>
            <a:ext cx="7964918" cy="3840163"/>
          </a:xfrm>
        </p:spPr>
        <p:txBody>
          <a:bodyPr>
            <a:normAutofit/>
          </a:bodyPr>
          <a:lstStyle/>
          <a:p>
            <a:r>
              <a:rPr lang="en-US" i="1" dirty="0" smtClean="0"/>
              <a:t>Opportunity</a:t>
            </a:r>
            <a:r>
              <a:rPr lang="en-US" i="1" dirty="0"/>
              <a:t>-to-Learn Standards for Music Instruction: Grades PreK-12</a:t>
            </a:r>
            <a:r>
              <a:rPr lang="en-US" dirty="0"/>
              <a:t>. Reston, VA: Music Educators National Conference, 1994.</a:t>
            </a:r>
          </a:p>
          <a:p>
            <a:r>
              <a:rPr lang="en-US" i="1" dirty="0"/>
              <a:t>Performance Standards for Music: Strategies and Benchmarks for Assessing Progress Toward the National Standards--Grades PreK-12</a:t>
            </a:r>
            <a:r>
              <a:rPr lang="en-US" dirty="0"/>
              <a:t>. Reston, VA: Music Educators National Conference, 1996.</a:t>
            </a:r>
          </a:p>
          <a:p>
            <a:r>
              <a:rPr lang="en-US" i="1" dirty="0" smtClean="0"/>
              <a:t>The </a:t>
            </a:r>
            <a:r>
              <a:rPr lang="en-US" i="1" dirty="0"/>
              <a:t>School Music Program: A New Vision. The K-12 National Standards, </a:t>
            </a:r>
            <a:r>
              <a:rPr lang="en-US" i="1" dirty="0" err="1"/>
              <a:t>PreK</a:t>
            </a:r>
            <a:r>
              <a:rPr lang="en-US" i="1" dirty="0"/>
              <a:t> Standards, and What They Mean to Music Educators</a:t>
            </a:r>
            <a:r>
              <a:rPr lang="en-US" dirty="0"/>
              <a:t>. Reston, VA: Music Educators National Conference, 1994.</a:t>
            </a:r>
          </a:p>
        </p:txBody>
      </p:sp>
    </p:spTree>
    <p:extLst>
      <p:ext uri="{BB962C8B-B14F-4D97-AF65-F5344CB8AC3E}">
        <p14:creationId xmlns:p14="http://schemas.microsoft.com/office/powerpoint/2010/main" val="623821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658813" y="2286000"/>
            <a:ext cx="7824787" cy="3840163"/>
          </a:xfrm>
        </p:spPr>
        <p:txBody>
          <a:bodyPr/>
          <a:lstStyle/>
          <a:p>
            <a:endParaRPr lang="en-US" dirty="0"/>
          </a:p>
          <a:p>
            <a:r>
              <a:rPr lang="en-US" dirty="0"/>
              <a:t>Walker, Darwin E. </a:t>
            </a:r>
            <a:r>
              <a:rPr lang="en-US" i="1" dirty="0"/>
              <a:t>Teaching Music: Managing the Successful Music Program</a:t>
            </a:r>
            <a:r>
              <a:rPr lang="en-US" dirty="0"/>
              <a:t>. New York: </a:t>
            </a:r>
            <a:r>
              <a:rPr lang="en-US" dirty="0" err="1"/>
              <a:t>Schirmer</a:t>
            </a:r>
            <a:r>
              <a:rPr lang="en-US" dirty="0"/>
              <a:t>, 1998. Print. </a:t>
            </a:r>
          </a:p>
          <a:p>
            <a:r>
              <a:rPr lang="en-US" dirty="0"/>
              <a:t>"Where We Stand." </a:t>
            </a:r>
            <a:r>
              <a:rPr lang="en-US" i="1" dirty="0" err="1"/>
              <a:t>NAfME</a:t>
            </a:r>
            <a:r>
              <a:rPr lang="en-US" dirty="0"/>
              <a:t>. Mar. 1997. Web. 23 Apr. 2012. &lt;http://</a:t>
            </a:r>
            <a:r>
              <a:rPr lang="en-US" dirty="0" err="1"/>
              <a:t>www.nafme.org</a:t>
            </a:r>
            <a:r>
              <a:rPr lang="en-US" dirty="0"/>
              <a:t>/resources/view/where-we-stand&gt;. </a:t>
            </a:r>
          </a:p>
        </p:txBody>
      </p:sp>
    </p:spTree>
    <p:extLst>
      <p:ext uri="{BB962C8B-B14F-4D97-AF65-F5344CB8AC3E}">
        <p14:creationId xmlns:p14="http://schemas.microsoft.com/office/powerpoint/2010/main" val="1583081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Standards</a:t>
            </a:r>
            <a:endParaRPr lang="en-US" dirty="0"/>
          </a:p>
        </p:txBody>
      </p:sp>
      <p:sp>
        <p:nvSpPr>
          <p:cNvPr id="3" name="Content Placeholder 2"/>
          <p:cNvSpPr>
            <a:spLocks noGrp="1"/>
          </p:cNvSpPr>
          <p:nvPr>
            <p:ph idx="1"/>
          </p:nvPr>
        </p:nvSpPr>
        <p:spPr>
          <a:xfrm>
            <a:off x="518682" y="2286000"/>
            <a:ext cx="7964918" cy="3840163"/>
          </a:xfrm>
        </p:spPr>
        <p:txBody>
          <a:bodyPr/>
          <a:lstStyle/>
          <a:p>
            <a:r>
              <a:rPr lang="en-US" dirty="0"/>
              <a:t>Both history and practice support the belief that there is a high correlation between successful student learning in music and the existence of favorable learning conditions. </a:t>
            </a:r>
            <a:endParaRPr lang="en-US" dirty="0" smtClean="0"/>
          </a:p>
          <a:p>
            <a:r>
              <a:rPr lang="en-US" dirty="0" smtClean="0"/>
              <a:t>Scheduling</a:t>
            </a:r>
            <a:endParaRPr lang="en-US" dirty="0"/>
          </a:p>
          <a:p>
            <a:r>
              <a:rPr lang="en-US" dirty="0" smtClean="0"/>
              <a:t> Staffing</a:t>
            </a:r>
          </a:p>
          <a:p>
            <a:r>
              <a:rPr lang="en-US" dirty="0"/>
              <a:t>M</a:t>
            </a:r>
            <a:r>
              <a:rPr lang="en-US" dirty="0" smtClean="0"/>
              <a:t>aterials </a:t>
            </a:r>
            <a:r>
              <a:rPr lang="en-US" dirty="0"/>
              <a:t>and </a:t>
            </a:r>
            <a:r>
              <a:rPr lang="en-US" dirty="0" smtClean="0"/>
              <a:t>equipment </a:t>
            </a:r>
            <a:endParaRPr lang="en-US" dirty="0"/>
          </a:p>
          <a:p>
            <a:r>
              <a:rPr lang="en-US" dirty="0" smtClean="0"/>
              <a:t>Facilities</a:t>
            </a:r>
          </a:p>
          <a:p>
            <a:r>
              <a:rPr lang="en-US" dirty="0" smtClean="0"/>
              <a:t>Music Library and Resources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Descriptions</a:t>
            </a:r>
            <a:endParaRPr lang="en-US" dirty="0"/>
          </a:p>
        </p:txBody>
      </p:sp>
      <p:sp>
        <p:nvSpPr>
          <p:cNvPr id="3" name="Content Placeholder 2"/>
          <p:cNvSpPr>
            <a:spLocks noGrp="1"/>
          </p:cNvSpPr>
          <p:nvPr>
            <p:ph idx="1"/>
          </p:nvPr>
        </p:nvSpPr>
        <p:spPr>
          <a:xfrm>
            <a:off x="448851" y="2069308"/>
            <a:ext cx="8298297" cy="4056856"/>
          </a:xfrm>
        </p:spPr>
        <p:txBody>
          <a:bodyPr/>
          <a:lstStyle/>
          <a:p>
            <a:r>
              <a:rPr lang="en-US" dirty="0" smtClean="0"/>
              <a:t>The Arts constitute one of the five fundamental components of basic education, along with language arts, mathematics, physical sciences, and social sciences. These fields of study should be at the core of every child's education.</a:t>
            </a:r>
          </a:p>
          <a:p>
            <a:r>
              <a:rPr lang="en-US" dirty="0" smtClean="0"/>
              <a:t>Every high school should require at least one year of study in music, visual arts, theatre, or dance for graduation and should encourage additional study in the arts.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and Course Descriptions</a:t>
            </a:r>
            <a:endParaRPr lang="en-US" dirty="0"/>
          </a:p>
        </p:txBody>
      </p:sp>
      <p:sp>
        <p:nvSpPr>
          <p:cNvPr id="3" name="Content Placeholder 2"/>
          <p:cNvSpPr>
            <a:spLocks noGrp="1"/>
          </p:cNvSpPr>
          <p:nvPr>
            <p:ph idx="1"/>
          </p:nvPr>
        </p:nvSpPr>
        <p:spPr>
          <a:xfrm>
            <a:off x="429254" y="2286000"/>
            <a:ext cx="8054346" cy="4189634"/>
          </a:xfrm>
        </p:spPr>
        <p:txBody>
          <a:bodyPr>
            <a:normAutofit lnSpcReduction="10000"/>
          </a:bodyPr>
          <a:lstStyle/>
          <a:p>
            <a:r>
              <a:rPr lang="en-US" dirty="0"/>
              <a:t>The music curriculum should (1) be suited to the needs of the individual students, (2) reflect the multicultural nature of our pluralistic American culture, (3) include music of the world and other times in history, (4) be responsive to the requirements of the diverse populations in our schools, including the musically talented, (5) provide sufficient course offerings for students to participate in performance and nonperformance courses, and (6) incorporate the media and technology of contemporary America.</a:t>
            </a:r>
          </a:p>
          <a:p>
            <a:r>
              <a:rPr lang="en-US" dirty="0"/>
              <a:t>The music curriculum should be described and outlined in a series of sequential curriculum guides for each grade level or course offering</a:t>
            </a:r>
            <a:r>
              <a:rPr lang="en-US" dirty="0" smtClean="0"/>
              <a:t>.</a:t>
            </a:r>
          </a:p>
          <a:p>
            <a:r>
              <a:rPr lang="en-US" dirty="0"/>
              <a:t>All secondary school programs should include course offerings in instrumental, choral, and general music.</a:t>
            </a:r>
          </a:p>
        </p:txBody>
      </p:sp>
    </p:spTree>
    <p:extLst>
      <p:ext uri="{BB962C8B-B14F-4D97-AF65-F5344CB8AC3E}">
        <p14:creationId xmlns:p14="http://schemas.microsoft.com/office/powerpoint/2010/main" val="3855841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a:t>
            </a:r>
            <a:endParaRPr lang="en-US" dirty="0"/>
          </a:p>
        </p:txBody>
      </p:sp>
      <p:sp>
        <p:nvSpPr>
          <p:cNvPr id="3" name="Content Placeholder 2"/>
          <p:cNvSpPr>
            <a:spLocks noGrp="1"/>
          </p:cNvSpPr>
          <p:nvPr>
            <p:ph idx="1"/>
          </p:nvPr>
        </p:nvSpPr>
        <p:spPr>
          <a:xfrm>
            <a:off x="658813" y="2286000"/>
            <a:ext cx="7824787" cy="3840163"/>
          </a:xfrm>
        </p:spPr>
        <p:txBody>
          <a:bodyPr/>
          <a:lstStyle/>
          <a:p>
            <a:r>
              <a:rPr lang="en-US" dirty="0"/>
              <a:t>Music should be taught during the school day.</a:t>
            </a:r>
          </a:p>
          <a:p>
            <a:r>
              <a:rPr lang="en-US" dirty="0" smtClean="0"/>
              <a:t>Alternative </a:t>
            </a:r>
            <a:r>
              <a:rPr lang="en-US" dirty="0"/>
              <a:t>scheduling initiatives, such as block scheduling, multi-age grouping, and year-round schools, should provide every student with the same access to comprehensive, balanced, and sequential music instruction as more traditional scheduling procedures. In schools with traditional schedules, the school day should include no fewer than eight instructional periods.</a:t>
            </a:r>
          </a:p>
        </p:txBody>
      </p:sp>
    </p:spTree>
    <p:extLst>
      <p:ext uri="{BB962C8B-B14F-4D97-AF65-F5344CB8AC3E}">
        <p14:creationId xmlns:p14="http://schemas.microsoft.com/office/powerpoint/2010/main" val="946854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Cont.</a:t>
            </a:r>
            <a:endParaRPr lang="en-US" dirty="0"/>
          </a:p>
        </p:txBody>
      </p:sp>
      <p:sp>
        <p:nvSpPr>
          <p:cNvPr id="3" name="Content Placeholder 2"/>
          <p:cNvSpPr>
            <a:spLocks noGrp="1"/>
          </p:cNvSpPr>
          <p:nvPr>
            <p:ph idx="1"/>
          </p:nvPr>
        </p:nvSpPr>
        <p:spPr>
          <a:xfrm>
            <a:off x="658813" y="2286000"/>
            <a:ext cx="7824787" cy="3840163"/>
          </a:xfrm>
        </p:spPr>
        <p:txBody>
          <a:bodyPr/>
          <a:lstStyle/>
          <a:p>
            <a:r>
              <a:rPr lang="en-US" dirty="0" smtClean="0"/>
              <a:t>Traditional/Conventional –simple, limited offerings, (7 – periods, classes in same order)</a:t>
            </a:r>
          </a:p>
          <a:p>
            <a:r>
              <a:rPr lang="en-US" dirty="0" smtClean="0"/>
              <a:t>Flexible – Any kind of deviation from above</a:t>
            </a:r>
          </a:p>
          <a:p>
            <a:r>
              <a:rPr lang="en-US" dirty="0" smtClean="0"/>
              <a:t>Modular – Length of period determined by material</a:t>
            </a:r>
          </a:p>
          <a:p>
            <a:r>
              <a:rPr lang="en-US" dirty="0" smtClean="0"/>
              <a:t>Block – 4x4 (Split block scheduling). </a:t>
            </a:r>
            <a:endParaRPr lang="en-US" dirty="0"/>
          </a:p>
        </p:txBody>
      </p:sp>
    </p:spTree>
    <p:extLst>
      <p:ext uri="{BB962C8B-B14F-4D97-AF65-F5344CB8AC3E}">
        <p14:creationId xmlns:p14="http://schemas.microsoft.com/office/powerpoint/2010/main" val="3288740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Staffing</a:t>
            </a:r>
            <a:endParaRPr lang="en-US" dirty="0"/>
          </a:p>
        </p:txBody>
      </p:sp>
      <p:sp>
        <p:nvSpPr>
          <p:cNvPr id="3" name="Content Placeholder 2"/>
          <p:cNvSpPr>
            <a:spLocks noGrp="1"/>
          </p:cNvSpPr>
          <p:nvPr>
            <p:ph idx="1"/>
          </p:nvPr>
        </p:nvSpPr>
        <p:spPr>
          <a:xfrm>
            <a:off x="429254" y="2110842"/>
            <a:ext cx="8352563" cy="4311126"/>
          </a:xfrm>
        </p:spPr>
        <p:txBody>
          <a:bodyPr>
            <a:normAutofit fontScale="92500" lnSpcReduction="20000"/>
          </a:bodyPr>
          <a:lstStyle/>
          <a:p>
            <a:r>
              <a:rPr lang="en-US" dirty="0"/>
              <a:t>Music should be taught by certified and qualified </a:t>
            </a:r>
            <a:r>
              <a:rPr lang="en-US" dirty="0" smtClean="0"/>
              <a:t>teachers to ensure a </a:t>
            </a:r>
            <a:r>
              <a:rPr lang="en-US" dirty="0"/>
              <a:t>balanced, comprehensive, and sequential music </a:t>
            </a:r>
            <a:r>
              <a:rPr lang="en-US" dirty="0" smtClean="0"/>
              <a:t>program. </a:t>
            </a:r>
          </a:p>
          <a:p>
            <a:r>
              <a:rPr lang="en-US" dirty="0" smtClean="0"/>
              <a:t>Paid Music coordinator/supervisor over district</a:t>
            </a:r>
          </a:p>
          <a:p>
            <a:r>
              <a:rPr lang="en-US" dirty="0" smtClean="0"/>
              <a:t>Professional development opportunities</a:t>
            </a:r>
          </a:p>
          <a:p>
            <a:r>
              <a:rPr lang="en-US" dirty="0"/>
              <a:t>Every music educator should have at least thirty minutes during each school day for preparation, planning, and student evaluation</a:t>
            </a:r>
            <a:r>
              <a:rPr lang="en-US" dirty="0" smtClean="0"/>
              <a:t>.</a:t>
            </a:r>
          </a:p>
          <a:p>
            <a:r>
              <a:rPr lang="en-US" dirty="0"/>
              <a:t>Sufficient travel time should be calculated in the teaching schedule of every music educator who must move from school to school or room to room</a:t>
            </a:r>
            <a:r>
              <a:rPr lang="en-US" dirty="0" smtClean="0"/>
              <a:t>.</a:t>
            </a:r>
          </a:p>
          <a:p>
            <a:r>
              <a:rPr lang="en-US" dirty="0"/>
              <a:t>Teacher aides or paraprofessionals should be provided in music classes for students who require them in other classes. </a:t>
            </a:r>
            <a:endParaRPr lang="en-US" dirty="0" smtClean="0"/>
          </a:p>
          <a:p>
            <a:r>
              <a:rPr lang="en-US" dirty="0"/>
              <a:t>An accompanist should be provided during regular daily rehearsals for choral ensemble classes. </a:t>
            </a:r>
            <a:endParaRPr lang="en-US" dirty="0" smtClean="0"/>
          </a:p>
          <a:p>
            <a:endParaRPr lang="en-US" dirty="0"/>
          </a:p>
        </p:txBody>
      </p:sp>
    </p:spTree>
    <p:extLst>
      <p:ext uri="{BB962C8B-B14F-4D97-AF65-F5344CB8AC3E}">
        <p14:creationId xmlns:p14="http://schemas.microsoft.com/office/powerpoint/2010/main" val="3745204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Materials and Equipment</a:t>
            </a:r>
            <a:endParaRPr lang="en-US" dirty="0"/>
          </a:p>
        </p:txBody>
      </p:sp>
      <p:sp>
        <p:nvSpPr>
          <p:cNvPr id="3" name="Content Placeholder 2"/>
          <p:cNvSpPr>
            <a:spLocks noGrp="1"/>
          </p:cNvSpPr>
          <p:nvPr>
            <p:ph idx="1"/>
          </p:nvPr>
        </p:nvSpPr>
        <p:spPr>
          <a:xfrm>
            <a:off x="429254" y="2286000"/>
            <a:ext cx="8054346" cy="3840163"/>
          </a:xfrm>
        </p:spPr>
        <p:txBody>
          <a:bodyPr>
            <a:normAutofit lnSpcReduction="10000"/>
          </a:bodyPr>
          <a:lstStyle/>
          <a:p>
            <a:r>
              <a:rPr lang="en-US" dirty="0"/>
              <a:t>Every teacher should be provided with sufficient and appropriate materials, instruments, and equipment with which to teach. All materials should be current and in good condition. All equipment should be of high quality and in good repair.</a:t>
            </a:r>
          </a:p>
          <a:p>
            <a:r>
              <a:rPr lang="en-US" dirty="0"/>
              <a:t>Every student should have access to appropriate educational technology and the opportunity to explore its potential. Technology should be used to achieve the objectives of music education, rather than used for its own sake.</a:t>
            </a:r>
          </a:p>
          <a:p>
            <a:r>
              <a:rPr lang="en-US" dirty="0"/>
              <a:t>An annual budget should be provided to update materials and equipment and for the repair or replacement of equipment necessary for music instruction. </a:t>
            </a:r>
          </a:p>
        </p:txBody>
      </p:sp>
    </p:spTree>
    <p:extLst>
      <p:ext uri="{BB962C8B-B14F-4D97-AF65-F5344CB8AC3E}">
        <p14:creationId xmlns:p14="http://schemas.microsoft.com/office/powerpoint/2010/main" val="2757136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Facilities</a:t>
            </a:r>
            <a:endParaRPr lang="en-US" dirty="0"/>
          </a:p>
        </p:txBody>
      </p:sp>
      <p:sp>
        <p:nvSpPr>
          <p:cNvPr id="3" name="Content Placeholder 2"/>
          <p:cNvSpPr>
            <a:spLocks noGrp="1"/>
          </p:cNvSpPr>
          <p:nvPr>
            <p:ph idx="1"/>
          </p:nvPr>
        </p:nvSpPr>
        <p:spPr>
          <a:xfrm>
            <a:off x="658813" y="2286000"/>
            <a:ext cx="7824787" cy="3840163"/>
          </a:xfrm>
        </p:spPr>
        <p:txBody>
          <a:bodyPr/>
          <a:lstStyle/>
          <a:p>
            <a:r>
              <a:rPr lang="en-US" dirty="0"/>
              <a:t>Every music educator should be provided with appropriate facilities in which to teach and plan. All facilities should be large enough to accommodate the largest group taught.</a:t>
            </a:r>
          </a:p>
          <a:p>
            <a:r>
              <a:rPr lang="en-US" dirty="0"/>
              <a:t>All facilities should have adequate acoustical properties and should provide sufficient, secured storage. Additionally, music programs should have access to a performance facility with acoustical properties to appropriately showcase student performance</a:t>
            </a:r>
            <a:r>
              <a:rPr lang="en-US" dirty="0" smtClean="0"/>
              <a:t>.</a:t>
            </a:r>
          </a:p>
          <a:p>
            <a:r>
              <a:rPr lang="en-US" dirty="0" smtClean="0"/>
              <a:t>Be informed and involved </a:t>
            </a:r>
            <a:r>
              <a:rPr lang="en-US" smtClean="0"/>
              <a:t>in renovations. </a:t>
            </a:r>
            <a:endParaRPr lang="en-US" dirty="0"/>
          </a:p>
        </p:txBody>
      </p:sp>
    </p:spTree>
    <p:extLst>
      <p:ext uri="{BB962C8B-B14F-4D97-AF65-F5344CB8AC3E}">
        <p14:creationId xmlns:p14="http://schemas.microsoft.com/office/powerpoint/2010/main" val="1465289023"/>
      </p:ext>
    </p:extLst>
  </p:cSld>
  <p:clrMapOvr>
    <a:masterClrMapping/>
  </p:clrMapOvr>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91</TotalTime>
  <Words>859</Words>
  <Application>Microsoft Macintosh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Codex</vt:lpstr>
      <vt:lpstr>Running a Music Department </vt:lpstr>
      <vt:lpstr>Importance of Standards</vt:lpstr>
      <vt:lpstr>Course Descriptions</vt:lpstr>
      <vt:lpstr>Curriculum and Course Descriptions</vt:lpstr>
      <vt:lpstr>Scheduling</vt:lpstr>
      <vt:lpstr>Scheduling Cont.</vt:lpstr>
      <vt:lpstr>Staffing</vt:lpstr>
      <vt:lpstr>Materials and Equipment</vt:lpstr>
      <vt:lpstr>Facilities</vt:lpstr>
      <vt:lpstr>Music Library</vt:lpstr>
      <vt:lpstr>Resources</vt:lpstr>
      <vt:lpstr>Works Cited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a Music Department </dc:title>
  <dc:creator>a b</dc:creator>
  <cp:lastModifiedBy>Ellen  Squier</cp:lastModifiedBy>
  <cp:revision>10</cp:revision>
  <dcterms:created xsi:type="dcterms:W3CDTF">2012-04-23T23:26:06Z</dcterms:created>
  <dcterms:modified xsi:type="dcterms:W3CDTF">2012-04-24T16:21:05Z</dcterms:modified>
</cp:coreProperties>
</file>